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handoutMasterIdLst>
    <p:handoutMasterId r:id="rId18"/>
  </p:handoutMasterIdLst>
  <p:sldIdLst>
    <p:sldId id="273" r:id="rId2"/>
    <p:sldId id="274" r:id="rId3"/>
    <p:sldId id="264" r:id="rId4"/>
    <p:sldId id="259" r:id="rId5"/>
    <p:sldId id="272" r:id="rId6"/>
    <p:sldId id="275" r:id="rId7"/>
    <p:sldId id="276" r:id="rId8"/>
    <p:sldId id="277" r:id="rId9"/>
    <p:sldId id="278" r:id="rId10"/>
    <p:sldId id="279" r:id="rId11"/>
    <p:sldId id="280" r:id="rId12"/>
    <p:sldId id="258" r:id="rId13"/>
    <p:sldId id="257" r:id="rId14"/>
    <p:sldId id="269" r:id="rId15"/>
    <p:sldId id="270" r:id="rId16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586" autoAdjust="0"/>
  </p:normalViewPr>
  <p:slideViewPr>
    <p:cSldViewPr>
      <p:cViewPr varScale="1">
        <p:scale>
          <a:sx n="89" d="100"/>
          <a:sy n="89" d="100"/>
        </p:scale>
        <p:origin x="204" y="9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A41FA6D-EDD7-4174-B7D1-81D51CED7139}" type="datetime1">
              <a:rPr lang="fr-FR" smtClean="0"/>
              <a:t>26/04/2023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0A3545-2992-4E2A-8C4A-FA729319418B}" type="datetime1">
              <a:rPr lang="fr-FR" noProof="0" smtClean="0"/>
              <a:t>26/04/2023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29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2099733"/>
            <a:ext cx="8823360" cy="2677648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6210" y="1792264"/>
            <a:ext cx="990599" cy="30472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fld id="{D293D249-094A-4292-8BDA-61E9576D78F5}" type="datetime1">
              <a:rPr lang="fr-FR" noProof="0" smtClean="0"/>
              <a:t>26/04/2023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49143" y="3227872"/>
            <a:ext cx="3859795" cy="30472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11" name="Rectangle 10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9844" y="295730"/>
            <a:ext cx="837981" cy="767687"/>
          </a:xfrm>
        </p:spPr>
        <p:txBody>
          <a:bodyPr/>
          <a:lstStyle/>
          <a:p>
            <a:pPr rtl="0"/>
            <a:fld id="{E5137D0E-4A4F-4307-8994-C1891D747D59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757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4969927"/>
            <a:ext cx="8823361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5536665"/>
            <a:ext cx="8823360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3D584E-2AD0-42C6-94B0-7CF9EE5F545E}" type="datetime1">
              <a:rPr lang="fr-FR" noProof="0" smtClean="0"/>
              <a:t>26/04/2023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993319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499" y="1063417"/>
            <a:ext cx="8829516" cy="1372986"/>
          </a:xfrm>
        </p:spPr>
        <p:txBody>
          <a:bodyPr/>
          <a:lstStyle>
            <a:lvl1pPr>
              <a:defRPr sz="39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543300"/>
            <a:ext cx="8823361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3D584E-2AD0-42C6-94B0-7CF9EE5F545E}" type="datetime1">
              <a:rPr lang="fr-FR" noProof="0" smtClean="0"/>
              <a:t>26/04/2023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223859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337" y="607336"/>
            <a:ext cx="801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597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1884" y="2613787"/>
            <a:ext cx="652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597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466" y="982134"/>
            <a:ext cx="8451704" cy="2696632"/>
          </a:xfrm>
        </p:spPr>
        <p:txBody>
          <a:bodyPr/>
          <a:lstStyle>
            <a:lvl1pPr>
              <a:defRPr sz="39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439" y="3678766"/>
            <a:ext cx="7729206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5029200"/>
            <a:ext cx="9242489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3D584E-2AD0-42C6-94B0-7CF9EE5F545E}" type="datetime1">
              <a:rPr lang="fr-FR" noProof="0" smtClean="0"/>
              <a:t>26/04/2023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19" name="Rectangle 18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170682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2370667"/>
            <a:ext cx="8823362" cy="1822514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5024967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3D584E-2AD0-42C6-94B0-7CF9EE5F545E}" type="datetime1">
              <a:rPr lang="fr-FR" noProof="0" smtClean="0"/>
              <a:t>26/04/2023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075639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823361" cy="706964"/>
          </a:xfrm>
        </p:spPr>
        <p:txBody>
          <a:bodyPr/>
          <a:lstStyle>
            <a:lvl1pPr>
              <a:defRPr sz="35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3" y="2603502"/>
            <a:ext cx="31410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653" y="3179765"/>
            <a:ext cx="3141061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547" y="2603500"/>
            <a:ext cx="314618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1547" y="3179764"/>
            <a:ext cx="314618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081" y="2603501"/>
            <a:ext cx="3144911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275" y="3179763"/>
            <a:ext cx="314471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2824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0377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3D584E-2AD0-42C6-94B0-7CF9EE5F545E}" type="datetime1">
              <a:rPr lang="fr-FR" noProof="0" smtClean="0"/>
              <a:t>26/04/2023</a:t>
            </a:fld>
            <a:endParaRPr lang="fr-F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31534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823361" cy="706964"/>
          </a:xfrm>
        </p:spPr>
        <p:txBody>
          <a:bodyPr/>
          <a:lstStyle>
            <a:lvl1pPr>
              <a:defRPr sz="35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3" y="4532844"/>
            <a:ext cx="304964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206" y="2603500"/>
            <a:ext cx="26905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653" y="5109106"/>
            <a:ext cx="3049644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7675" y="4532845"/>
            <a:ext cx="3049644" cy="576263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7226" y="2603500"/>
            <a:ext cx="26905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982" y="5109105"/>
            <a:ext cx="3049644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0697" y="4532845"/>
            <a:ext cx="305030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0905" y="2603500"/>
            <a:ext cx="26905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0696" y="5109104"/>
            <a:ext cx="3050301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4684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577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3D584E-2AD0-42C6-94B0-7CF9EE5F545E}" type="datetime1">
              <a:rPr lang="fr-FR" noProof="0" smtClean="0"/>
              <a:t>26/04/2023</a:t>
            </a:fld>
            <a:endParaRPr lang="fr-F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0965" y="6391839"/>
            <a:ext cx="3643333" cy="304801"/>
          </a:xfrm>
        </p:spPr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94853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823361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654" y="2603500"/>
            <a:ext cx="8823361" cy="3416300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2654" y="6391839"/>
            <a:ext cx="990341" cy="304799"/>
          </a:xfrm>
        </p:spPr>
        <p:txBody>
          <a:bodyPr/>
          <a:lstStyle/>
          <a:p>
            <a:pPr rtl="0"/>
            <a:fld id="{43830D66-2232-4117-94E2-E63F250A89BB}" type="datetime1">
              <a:rPr lang="fr-FR" smtClean="0"/>
              <a:t>26/04/2023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06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3000" y="1278467"/>
            <a:ext cx="1409598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654" y="1278467"/>
            <a:ext cx="6254396" cy="474859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330" y="6391839"/>
            <a:ext cx="991877" cy="304799"/>
          </a:xfrm>
        </p:spPr>
        <p:txBody>
          <a:bodyPr/>
          <a:lstStyle/>
          <a:p>
            <a:pPr rtl="0"/>
            <a:fld id="{75BAAA97-FBA1-4D58-87C0-6668CE2F95E7}" type="datetime1">
              <a:rPr lang="fr-FR" smtClean="0"/>
              <a:t>26/04/2023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654" y="2603500"/>
            <a:ext cx="8823361" cy="34163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FD70BC-1D25-463E-B99E-2E32D5A65F67}" type="datetime1">
              <a:rPr lang="fr-FR" smtClean="0"/>
              <a:t>26/04/2023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4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2677645"/>
            <a:ext cx="4349892" cy="2283824"/>
          </a:xfrm>
        </p:spPr>
        <p:txBody>
          <a:bodyPr anchor="ctr"/>
          <a:lstStyle>
            <a:lvl1pPr algn="l">
              <a:defRPr sz="399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3764" y="2677644"/>
            <a:ext cx="3756566" cy="2283824"/>
          </a:xfrm>
        </p:spPr>
        <p:txBody>
          <a:bodyPr anchor="ctr"/>
          <a:lstStyle>
            <a:lvl1pPr marL="0" indent="0" algn="l">
              <a:buNone/>
              <a:defRPr sz="1999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3D584E-2AD0-42C6-94B0-7CF9EE5F545E}" type="datetime1">
              <a:rPr lang="fr-FR" noProof="0" smtClean="0"/>
              <a:t>26/04/2023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121450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653" y="2603501"/>
            <a:ext cx="4823901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096" y="2603500"/>
            <a:ext cx="4823902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141C68-72DB-4EBE-BFE7-4ECF59072A1E}" type="datetime1">
              <a:rPr lang="fr-FR" smtClean="0"/>
              <a:t>26/04/2023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75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2603500"/>
            <a:ext cx="482390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653" y="3179763"/>
            <a:ext cx="4823901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7096" y="2603500"/>
            <a:ext cx="482390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7096" y="3179763"/>
            <a:ext cx="4823902" cy="2840039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2B96A7-A376-409E-A661-8B2EFFC25F6E}" type="datetime1">
              <a:rPr lang="fr-FR" smtClean="0"/>
              <a:t>26/04/2023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3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759131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3D584E-2AD0-42C6-94B0-7CF9EE5F545E}" type="datetime1">
              <a:rPr lang="fr-FR" noProof="0" smtClean="0"/>
              <a:t>26/04/2023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15715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01B775-17A4-454F-8D9D-4810E79EBDD2}" type="datetime1">
              <a:rPr lang="fr-FR" smtClean="0"/>
              <a:t>26/04/2023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4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295400"/>
            <a:ext cx="2792431" cy="16002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641" y="1447800"/>
            <a:ext cx="5188714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653" y="3129281"/>
            <a:ext cx="2792431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7F667E-1E60-4D0D-8B21-8FB57396CD27}" type="datetime1">
              <a:rPr lang="fr-FR" smtClean="0"/>
              <a:t>26/04/2023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6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693334"/>
            <a:ext cx="3864127" cy="1735667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6165" y="1143000"/>
            <a:ext cx="322635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653" y="3657600"/>
            <a:ext cx="3858207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654" y="973668"/>
            <a:ext cx="875913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2603500"/>
            <a:ext cx="8759131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330" y="6391839"/>
            <a:ext cx="99034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DB3D584E-2AD0-42C6-94B0-7CF9EE5F545E}" type="datetime1">
              <a:rPr lang="fr-FR" noProof="0" smtClean="0"/>
              <a:t>26/04/2023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964" y="6391839"/>
            <a:ext cx="385879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21" name="Rectangle 20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bg1"/>
                </a:solidFill>
              </a:defRPr>
            </a:lvl1pPr>
          </a:lstStyle>
          <a:p>
            <a:pPr rtl="0"/>
            <a:fld id="{E5137D0E-4A4F-4307-8994-C1891D747D59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7079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fr/piazzolla-Christophe-Neuhauser-Serge-Mosole/dp/B00KMI7X96" TargetMode="External"/><Relationship Id="rId3" Type="http://schemas.openxmlformats.org/officeDocument/2006/relationships/hyperlink" Target="https://www.facebook.com/sergedimosolechristopheneuhauser" TargetMode="External"/><Relationship Id="rId7" Type="http://schemas.openxmlformats.org/officeDocument/2006/relationships/hyperlink" Target="https://open.spotify.com/artist/4Cuc0MxQfb4FiellfZuCt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eezer.com/fr/artist/5902177" TargetMode="External"/><Relationship Id="rId5" Type="http://schemas.openxmlformats.org/officeDocument/2006/relationships/hyperlink" Target="https://twitter.com/dimosole" TargetMode="External"/><Relationship Id="rId4" Type="http://schemas.openxmlformats.org/officeDocument/2006/relationships/hyperlink" Target="https://www.facebook.com/dimoso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oguia.com/la-guitare-classique-pour-le-duo-di-mosole-neuhaus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hyperlink" Target="http://www.royalclassics.com/catalogo_artista_detalle.htm?idioma=es&amp;id=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54654" y="609600"/>
            <a:ext cx="9206958" cy="1071032"/>
          </a:xfrm>
        </p:spPr>
        <p:txBody>
          <a:bodyPr rtlCol="0"/>
          <a:lstStyle/>
          <a:p>
            <a:pPr algn="ctr"/>
            <a:r>
              <a:rPr lang="fr-FR" dirty="0"/>
              <a:t>duo Di Mosole-</a:t>
            </a:r>
            <a:r>
              <a:rPr lang="fr-FR" dirty="0" err="1"/>
              <a:t>Neuhauser</a:t>
            </a:r>
            <a:r>
              <a:rPr lang="fr-FR" dirty="0"/>
              <a:t/>
            </a:r>
            <a:br>
              <a:rPr lang="fr-FR" dirty="0"/>
            </a:br>
            <a:r>
              <a:rPr lang="es-ES" sz="1400" dirty="0"/>
              <a:t>Ganadores del concurso internacional "Opus </a:t>
            </a:r>
            <a:r>
              <a:rPr lang="es-ES" sz="1400" dirty="0" err="1"/>
              <a:t>artis</a:t>
            </a:r>
            <a:r>
              <a:rPr lang="es-ES" sz="1400" dirty="0"/>
              <a:t> París 2021</a:t>
            </a:r>
            <a:endParaRPr lang="fr-FR" sz="1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 rtl="0"/>
            <a:r>
              <a:rPr lang="fr-FR" b="1" dirty="0"/>
              <a:t>Serge Di </a:t>
            </a:r>
            <a:r>
              <a:rPr lang="fr-FR" b="1" dirty="0" err="1"/>
              <a:t>Mosole</a:t>
            </a:r>
            <a:endParaRPr lang="fr-FR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21" y="3180383"/>
            <a:ext cx="2838796" cy="2838796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algn="ctr" rtl="0"/>
            <a:r>
              <a:rPr lang="fr-FR" b="1" dirty="0"/>
              <a:t>Christophe </a:t>
            </a:r>
            <a:r>
              <a:rPr lang="fr-FR" b="1" dirty="0" err="1"/>
              <a:t>Neuhauser</a:t>
            </a:r>
            <a:endParaRPr lang="fr-FR" b="1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73" y="3180383"/>
            <a:ext cx="3113116" cy="2838796"/>
          </a:xfrm>
        </p:spPr>
      </p:pic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070076" cy="62646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8" y="116632"/>
            <a:ext cx="3793340" cy="62646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188640"/>
            <a:ext cx="530232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84" y="0"/>
            <a:ext cx="3672408" cy="65973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24" y="0"/>
            <a:ext cx="1758696" cy="17586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71" y="1916832"/>
            <a:ext cx="1750249" cy="16097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03" y="3670223"/>
            <a:ext cx="1893237" cy="29271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1" y="33745"/>
            <a:ext cx="2232248" cy="17249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1916832"/>
            <a:ext cx="2232249" cy="17533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609" y="2332"/>
            <a:ext cx="4307475" cy="659502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78" y="3742056"/>
            <a:ext cx="2213412" cy="285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6612" y="609601"/>
            <a:ext cx="5402147" cy="1066800"/>
          </a:xfrm>
        </p:spPr>
        <p:txBody>
          <a:bodyPr rtlCol="0"/>
          <a:lstStyle/>
          <a:p>
            <a:pPr rtl="0"/>
            <a:r>
              <a:rPr lang="fr-FR" sz="1800" dirty="0"/>
              <a:t>Critiques « Guitare classique magazine » </a:t>
            </a:r>
            <a:r>
              <a:rPr lang="fr-FR" sz="1400" dirty="0"/>
              <a:t>(France)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Critiques » </a:t>
            </a:r>
            <a:r>
              <a:rPr lang="fr-FR" sz="1800" dirty="0" err="1"/>
              <a:t>Classical</a:t>
            </a:r>
            <a:r>
              <a:rPr lang="fr-FR" sz="1800" dirty="0"/>
              <a:t> </a:t>
            </a:r>
            <a:r>
              <a:rPr lang="fr-FR" sz="1800" dirty="0" err="1"/>
              <a:t>guitar</a:t>
            </a:r>
            <a:r>
              <a:rPr lang="fr-FR" sz="1800" dirty="0"/>
              <a:t> magazine </a:t>
            </a:r>
            <a:r>
              <a:rPr lang="fr-FR" sz="1400" dirty="0"/>
              <a:t>(States)</a:t>
            </a:r>
            <a:br>
              <a:rPr lang="fr-FR" sz="1400" dirty="0"/>
            </a:br>
            <a:r>
              <a:rPr lang="fr-FR" sz="1400" dirty="0"/>
              <a:t>voir sur le site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2054352"/>
            <a:ext cx="2356104" cy="41940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16" y="-36095"/>
            <a:ext cx="1657314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30" y="0"/>
            <a:ext cx="2896681" cy="62974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46" y="1856232"/>
            <a:ext cx="2246376" cy="439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9796" y="-393699"/>
            <a:ext cx="11639029" cy="1682824"/>
          </a:xfrm>
        </p:spPr>
        <p:txBody>
          <a:bodyPr rtlCol="0"/>
          <a:lstStyle/>
          <a:p>
            <a:pPr rtl="0"/>
            <a:r>
              <a:rPr lang="fr-FR" sz="4000" dirty="0"/>
              <a:t>Duo Di </a:t>
            </a:r>
            <a:r>
              <a:rPr lang="fr-FR" sz="4000" dirty="0" err="1"/>
              <a:t>Mosole-Neuhauser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2413" y="1295400"/>
            <a:ext cx="8229600" cy="4724400"/>
          </a:xfrm>
        </p:spPr>
        <p:txBody>
          <a:bodyPr rtlCol="0"/>
          <a:lstStyle/>
          <a:p>
            <a:pPr rtl="0"/>
            <a:r>
              <a:rPr lang="fr-FR" b="1" i="1" dirty="0" err="1" smtClean="0">
                <a:solidFill>
                  <a:schemeClr val="tx1">
                    <a:lumMod val="50000"/>
                  </a:schemeClr>
                </a:solidFill>
              </a:rPr>
              <a:t>Programa</a:t>
            </a:r>
            <a:endParaRPr lang="fr-FR" b="1" i="1" dirty="0">
              <a:solidFill>
                <a:schemeClr val="tx1">
                  <a:lumMod val="50000"/>
                </a:schemeClr>
              </a:solidFill>
            </a:endParaRPr>
          </a:p>
          <a:p>
            <a:pPr rtl="0"/>
            <a:endParaRPr lang="fr-FR" b="1" i="1" dirty="0">
              <a:solidFill>
                <a:schemeClr val="tx1">
                  <a:lumMod val="50000"/>
                </a:schemeClr>
              </a:solidFill>
            </a:endParaRPr>
          </a:p>
          <a:p>
            <a:pPr rtl="0"/>
            <a:endParaRPr lang="fr-FR" b="1" i="1" dirty="0">
              <a:solidFill>
                <a:schemeClr val="tx1">
                  <a:lumMod val="50000"/>
                </a:schemeClr>
              </a:solidFill>
            </a:endParaRPr>
          </a:p>
          <a:p>
            <a:pPr rtl="0"/>
            <a:endParaRPr lang="fr-FR" b="1" i="1" dirty="0">
              <a:solidFill>
                <a:schemeClr val="tx1">
                  <a:lumMod val="50000"/>
                </a:schemeClr>
              </a:solidFill>
            </a:endParaRPr>
          </a:p>
          <a:p>
            <a:pPr rtl="0"/>
            <a:endParaRPr lang="fr-FR" b="1" i="1" dirty="0">
              <a:solidFill>
                <a:schemeClr val="tx1">
                  <a:lumMod val="50000"/>
                </a:schemeClr>
              </a:solidFill>
            </a:endParaRPr>
          </a:p>
          <a:p>
            <a:pPr rtl="0"/>
            <a:endParaRPr lang="fr-FR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23" y="2070058"/>
            <a:ext cx="5591175" cy="36242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59" y="4326731"/>
            <a:ext cx="1447800" cy="136758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05780" y="116632"/>
            <a:ext cx="12188825" cy="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programa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154654" y="620688"/>
            <a:ext cx="8759131" cy="1059944"/>
          </a:xfrm>
        </p:spPr>
        <p:txBody>
          <a:bodyPr rtlCol="0"/>
          <a:lstStyle/>
          <a:p>
            <a:r>
              <a:rPr lang="es-ES" b="1" dirty="0"/>
              <a:t>Un estilo, dos guitarras, 4 siglos de música</a:t>
            </a:r>
            <a:endParaRPr lang="fr-FR" b="1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rtl="0"/>
            <a:r>
              <a:rPr lang="fr-FR" b="1" dirty="0" err="1"/>
              <a:t>Sonata</a:t>
            </a:r>
            <a:r>
              <a:rPr lang="fr-FR" b="1" dirty="0"/>
              <a:t> by A.P. Soler in D minor</a:t>
            </a:r>
          </a:p>
          <a:p>
            <a:pPr rtl="0"/>
            <a:r>
              <a:rPr lang="fr-FR" b="1" dirty="0" err="1"/>
              <a:t>Sonata</a:t>
            </a:r>
            <a:r>
              <a:rPr lang="fr-FR" b="1" dirty="0"/>
              <a:t> by D. Scarlatti in D minor K. 173 L.447</a:t>
            </a:r>
          </a:p>
          <a:p>
            <a:pPr rtl="0"/>
            <a:r>
              <a:rPr lang="fr-FR" b="1" dirty="0"/>
              <a:t>English suite n ° 3 by </a:t>
            </a:r>
            <a:r>
              <a:rPr lang="fr-FR" b="1" dirty="0" err="1"/>
              <a:t>J.S.Bach</a:t>
            </a:r>
            <a:r>
              <a:rPr lang="fr-FR" b="1" dirty="0"/>
              <a:t> "</a:t>
            </a:r>
            <a:r>
              <a:rPr lang="fr-FR" b="1" dirty="0" err="1"/>
              <a:t>current</a:t>
            </a:r>
            <a:r>
              <a:rPr lang="fr-FR" b="1" dirty="0"/>
              <a:t>-sarabande-allegro</a:t>
            </a:r>
          </a:p>
          <a:p>
            <a:pPr rtl="0"/>
            <a:r>
              <a:rPr lang="fr-FR" b="1" dirty="0"/>
              <a:t>Chaconne-fugue and allegro by </a:t>
            </a:r>
            <a:r>
              <a:rPr lang="fr-FR" b="1" dirty="0" err="1"/>
              <a:t>G.F.Haendel</a:t>
            </a:r>
            <a:endParaRPr lang="fr-FR" b="1" dirty="0"/>
          </a:p>
          <a:p>
            <a:pPr rtl="0"/>
            <a:r>
              <a:rPr lang="fr-FR" b="1" dirty="0"/>
              <a:t>Encouragement op 34 by F. </a:t>
            </a:r>
            <a:r>
              <a:rPr lang="fr-FR" b="1" dirty="0" err="1"/>
              <a:t>Sor</a:t>
            </a:r>
            <a:endParaRPr lang="fr-FR" b="1" dirty="0"/>
          </a:p>
          <a:p>
            <a:pPr rtl="0"/>
            <a:r>
              <a:rPr lang="fr-FR" b="1" dirty="0"/>
              <a:t>Intermezzo by </a:t>
            </a:r>
            <a:r>
              <a:rPr lang="fr-FR" b="1" dirty="0" err="1"/>
              <a:t>E.Granados</a:t>
            </a:r>
            <a:endParaRPr lang="fr-FR" b="1" dirty="0"/>
          </a:p>
          <a:p>
            <a:pPr rtl="0"/>
            <a:r>
              <a:rPr lang="fr-FR" b="1" dirty="0"/>
              <a:t>The brief life of Mr </a:t>
            </a:r>
            <a:r>
              <a:rPr lang="fr-FR" b="1" dirty="0" err="1"/>
              <a:t>DeFalla</a:t>
            </a:r>
            <a:endParaRPr lang="fr-FR" b="1" dirty="0"/>
          </a:p>
          <a:p>
            <a:pPr rtl="0"/>
            <a:r>
              <a:rPr lang="fr-FR" b="1" dirty="0"/>
              <a:t>Lo que Vendra – </a:t>
            </a:r>
            <a:r>
              <a:rPr lang="fr-FR" b="1" dirty="0" err="1"/>
              <a:t>Oublivion</a:t>
            </a:r>
            <a:r>
              <a:rPr lang="fr-FR" b="1" dirty="0"/>
              <a:t> of </a:t>
            </a:r>
            <a:r>
              <a:rPr lang="fr-FR" b="1" dirty="0" err="1"/>
              <a:t>A,Piazzolla</a:t>
            </a:r>
            <a:endParaRPr lang="fr-FR" b="1" dirty="0"/>
          </a:p>
          <a:p>
            <a:pPr rtl="0"/>
            <a:r>
              <a:rPr lang="fr-FR" b="1" dirty="0"/>
              <a:t>Milonga by J. Cardoso</a:t>
            </a:r>
          </a:p>
          <a:p>
            <a:pPr rtl="0"/>
            <a:r>
              <a:rPr lang="fr-FR" b="1" dirty="0" err="1"/>
              <a:t>Jongo</a:t>
            </a:r>
            <a:r>
              <a:rPr lang="fr-FR" b="1" dirty="0"/>
              <a:t> by </a:t>
            </a:r>
            <a:r>
              <a:rPr lang="fr-FR" b="1" dirty="0" err="1"/>
              <a:t>P.Bellinati</a:t>
            </a:r>
            <a:endParaRPr lang="fr-FR" b="1" dirty="0"/>
          </a:p>
          <a:p>
            <a:pPr rtl="0"/>
            <a:r>
              <a:rPr lang="fr-FR" b="1" dirty="0"/>
              <a:t>El </a:t>
            </a:r>
            <a:r>
              <a:rPr lang="fr-FR" b="1" dirty="0" err="1"/>
              <a:t>pueblito</a:t>
            </a:r>
            <a:r>
              <a:rPr lang="fr-FR" b="1" dirty="0"/>
              <a:t> de </a:t>
            </a:r>
            <a:r>
              <a:rPr lang="fr-FR" b="1" dirty="0" err="1"/>
              <a:t>S.Di.Mosole</a:t>
            </a:r>
            <a:endParaRPr lang="fr-FR" b="1" dirty="0"/>
          </a:p>
          <a:p>
            <a:pPr rtl="0"/>
            <a:r>
              <a:rPr lang="fr-FR" b="1" dirty="0"/>
              <a:t>Waltz tribute to </a:t>
            </a:r>
            <a:r>
              <a:rPr lang="fr-FR" b="1" dirty="0" err="1"/>
              <a:t>A.Lauro</a:t>
            </a:r>
            <a:r>
              <a:rPr lang="fr-FR" b="1" dirty="0"/>
              <a:t> by </a:t>
            </a:r>
            <a:r>
              <a:rPr lang="fr-FR" b="1" dirty="0" err="1"/>
              <a:t>Ch.Neuhauser</a:t>
            </a:r>
            <a:endParaRPr lang="fr-FR" b="1" dirty="0"/>
          </a:p>
          <a:p>
            <a:pPr rtl="0"/>
            <a:r>
              <a:rPr lang="fr-FR" b="1" dirty="0"/>
              <a:t>The </a:t>
            </a:r>
            <a:r>
              <a:rPr lang="fr-FR" b="1" dirty="0" err="1"/>
              <a:t>crowd</a:t>
            </a:r>
            <a:r>
              <a:rPr lang="fr-FR" b="1" dirty="0"/>
              <a:t> of Cabral </a:t>
            </a:r>
            <a:r>
              <a:rPr lang="fr-FR" b="1" dirty="0" err="1"/>
              <a:t>arrgt</a:t>
            </a:r>
            <a:r>
              <a:rPr lang="fr-FR" b="1" dirty="0"/>
              <a:t> </a:t>
            </a:r>
            <a:r>
              <a:rPr lang="fr-FR" b="1" dirty="0" err="1"/>
              <a:t>Ch.Neuhauser</a:t>
            </a:r>
            <a:endParaRPr lang="fr-FR" b="1" dirty="0"/>
          </a:p>
          <a:p>
            <a:pPr rtl="0"/>
            <a:r>
              <a:rPr lang="fr-FR" b="1" dirty="0"/>
              <a:t>At the time of M's </a:t>
            </a:r>
            <a:r>
              <a:rPr lang="fr-FR" b="1" dirty="0" err="1"/>
              <a:t>grandmother</a:t>
            </a:r>
            <a:r>
              <a:rPr lang="fr-FR" b="1" dirty="0"/>
              <a:t>, Polnareff </a:t>
            </a:r>
            <a:r>
              <a:rPr lang="fr-FR" b="1" dirty="0" err="1"/>
              <a:t>arrgt</a:t>
            </a:r>
            <a:r>
              <a:rPr lang="fr-FR" b="1" dirty="0"/>
              <a:t> </a:t>
            </a:r>
            <a:r>
              <a:rPr lang="fr-FR" b="1" dirty="0" err="1"/>
              <a:t>Ch.Neuhauser</a:t>
            </a:r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4800600"/>
            <a:ext cx="14478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9916" y="908720"/>
            <a:ext cx="8759131" cy="706964"/>
          </a:xfrm>
        </p:spPr>
        <p:txBody>
          <a:bodyPr rtlCol="0"/>
          <a:lstStyle/>
          <a:p>
            <a:r>
              <a:rPr lang="fr-FR" dirty="0" err="1"/>
              <a:t>Redes</a:t>
            </a:r>
            <a:r>
              <a:rPr lang="fr-FR" dirty="0"/>
              <a:t> sociales - </a:t>
            </a:r>
            <a:r>
              <a:rPr lang="fr-FR"/>
              <a:t>Sitio-plataformas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1154653" y="2603501"/>
            <a:ext cx="9876345" cy="3416301"/>
          </a:xfrm>
        </p:spPr>
        <p:txBody>
          <a:bodyPr rtlCol="0"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http://duo-dimosole-neuhauser.e-monsite.com/(site)</a:t>
            </a:r>
          </a:p>
          <a:p>
            <a:r>
              <a:rPr lang="fr-FR" b="1" dirty="0">
                <a:solidFill>
                  <a:srgbClr val="002060"/>
                </a:solidFill>
                <a:hlinkClick r:id="rId3"/>
              </a:rPr>
              <a:t>https://www.facebook.com/sergedimosolechristopheneuhauser</a:t>
            </a:r>
            <a:r>
              <a:rPr lang="fr-FR" b="1" dirty="0">
                <a:solidFill>
                  <a:srgbClr val="002060"/>
                </a:solidFill>
              </a:rPr>
              <a:t> (duo page)</a:t>
            </a:r>
          </a:p>
          <a:p>
            <a:r>
              <a:rPr lang="fr-FR" b="1" dirty="0">
                <a:solidFill>
                  <a:srgbClr val="002060"/>
                </a:solidFill>
                <a:hlinkClick r:id="rId4"/>
              </a:rPr>
              <a:t>https://www.facebook.com/dimosole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>
                <a:solidFill>
                  <a:srgbClr val="002060"/>
                </a:solidFill>
              </a:rPr>
              <a:t>(solo </a:t>
            </a:r>
            <a:r>
              <a:rPr lang="fr-FR" b="1" dirty="0">
                <a:solidFill>
                  <a:srgbClr val="002060"/>
                </a:solidFill>
              </a:rPr>
              <a:t>page)</a:t>
            </a:r>
          </a:p>
          <a:p>
            <a:r>
              <a:rPr lang="fr-FR" b="1" dirty="0">
                <a:solidFill>
                  <a:srgbClr val="002060"/>
                </a:solidFill>
                <a:hlinkClick r:id="rId5"/>
              </a:rPr>
              <a:t>https://twitter.com/dimosole</a:t>
            </a:r>
            <a:r>
              <a:rPr lang="fr-FR" b="1" dirty="0">
                <a:solidFill>
                  <a:srgbClr val="002060"/>
                </a:solidFill>
              </a:rPr>
              <a:t> (duo page)</a:t>
            </a:r>
          </a:p>
          <a:p>
            <a:r>
              <a:rPr lang="fr-FR" b="1" dirty="0">
                <a:solidFill>
                  <a:srgbClr val="002060"/>
                </a:solidFill>
                <a:hlinkClick r:id="rId6"/>
              </a:rPr>
              <a:t>https://www.deezer.com/fr/artist/5902177</a:t>
            </a:r>
            <a:r>
              <a:rPr lang="fr-FR" b="1" dirty="0">
                <a:solidFill>
                  <a:srgbClr val="002060"/>
                </a:solidFill>
              </a:rPr>
              <a:t> (</a:t>
            </a:r>
            <a:r>
              <a:rPr lang="fr-FR" b="1" dirty="0" err="1">
                <a:solidFill>
                  <a:srgbClr val="002060"/>
                </a:solidFill>
              </a:rPr>
              <a:t>listening</a:t>
            </a:r>
            <a:r>
              <a:rPr lang="fr-FR" b="1" dirty="0">
                <a:solidFill>
                  <a:srgbClr val="002060"/>
                </a:solidFill>
              </a:rPr>
              <a:t> and </a:t>
            </a:r>
            <a:r>
              <a:rPr lang="fr-FR" b="1" dirty="0" err="1">
                <a:solidFill>
                  <a:srgbClr val="002060"/>
                </a:solidFill>
              </a:rPr>
              <a:t>downloading</a:t>
            </a:r>
            <a:r>
              <a:rPr lang="fr-FR" b="1" dirty="0">
                <a:solidFill>
                  <a:srgbClr val="002060"/>
                </a:solidFill>
              </a:rPr>
              <a:t>)</a:t>
            </a:r>
          </a:p>
          <a:p>
            <a:r>
              <a:rPr lang="fr-FR" b="1" dirty="0">
                <a:solidFill>
                  <a:srgbClr val="002060"/>
                </a:solidFill>
                <a:hlinkClick r:id="rId7"/>
              </a:rPr>
              <a:t>https://open.spotify.com/artist/4Cuc0MxQfb4FiellfZuCtn</a:t>
            </a:r>
            <a:r>
              <a:rPr lang="fr-FR" b="1" dirty="0">
                <a:solidFill>
                  <a:srgbClr val="002060"/>
                </a:solidFill>
              </a:rPr>
              <a:t> (</a:t>
            </a:r>
            <a:r>
              <a:rPr lang="fr-FR" b="1" dirty="0" err="1">
                <a:solidFill>
                  <a:srgbClr val="002060"/>
                </a:solidFill>
              </a:rPr>
              <a:t>listening</a:t>
            </a:r>
            <a:r>
              <a:rPr lang="fr-FR" b="1" dirty="0">
                <a:solidFill>
                  <a:srgbClr val="002060"/>
                </a:solidFill>
              </a:rPr>
              <a:t> and </a:t>
            </a:r>
            <a:r>
              <a:rPr lang="fr-FR" b="1" dirty="0" err="1">
                <a:solidFill>
                  <a:srgbClr val="002060"/>
                </a:solidFill>
              </a:rPr>
              <a:t>downloading</a:t>
            </a:r>
            <a:r>
              <a:rPr lang="fr-FR" b="1" dirty="0">
                <a:solidFill>
                  <a:srgbClr val="002060"/>
                </a:solidFill>
              </a:rPr>
              <a:t>)</a:t>
            </a:r>
          </a:p>
          <a:p>
            <a:r>
              <a:rPr lang="fr-FR" b="1" dirty="0">
                <a:solidFill>
                  <a:srgbClr val="002060"/>
                </a:solidFill>
                <a:hlinkClick r:id="rId8"/>
              </a:rPr>
              <a:t>https://www.amazon.fr/piazzolla-Christophe-Neuhauser-Serge-Mosole/dp/B00KMI7X96</a:t>
            </a:r>
            <a:r>
              <a:rPr lang="fr-FR" b="1" dirty="0">
                <a:solidFill>
                  <a:srgbClr val="002060"/>
                </a:solidFill>
              </a:rPr>
              <a:t> (</a:t>
            </a:r>
            <a:r>
              <a:rPr lang="fr-FR" b="1" dirty="0" err="1">
                <a:solidFill>
                  <a:srgbClr val="002060"/>
                </a:solidFill>
              </a:rPr>
              <a:t>listening</a:t>
            </a:r>
            <a:r>
              <a:rPr lang="fr-FR" b="1" dirty="0">
                <a:solidFill>
                  <a:srgbClr val="002060"/>
                </a:solidFill>
              </a:rPr>
              <a:t> and </a:t>
            </a:r>
            <a:r>
              <a:rPr lang="fr-FR" b="1" dirty="0" err="1">
                <a:solidFill>
                  <a:srgbClr val="002060"/>
                </a:solidFill>
              </a:rPr>
              <a:t>downloading</a:t>
            </a:r>
            <a:r>
              <a:rPr lang="fr-FR" b="1" dirty="0">
                <a:solidFill>
                  <a:srgbClr val="002060"/>
                </a:solidFill>
              </a:rPr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0639" y="1295400"/>
            <a:ext cx="3568158" cy="381000"/>
          </a:xfrm>
        </p:spPr>
        <p:txBody>
          <a:bodyPr rtlCol="0"/>
          <a:lstStyle/>
          <a:p>
            <a:pPr rtl="0"/>
            <a:r>
              <a:rPr lang="fr-FR" sz="2000" b="1" dirty="0"/>
              <a:t>Biographie Serge Di </a:t>
            </a:r>
            <a:r>
              <a:rPr lang="fr-FR" sz="2000" b="1" dirty="0" err="1"/>
              <a:t>Mosole</a:t>
            </a:r>
            <a:endParaRPr lang="fr-FR" sz="2000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50" y="2514601"/>
            <a:ext cx="3156662" cy="351028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80012" y="188640"/>
            <a:ext cx="5181600" cy="6212160"/>
          </a:xfrm>
        </p:spPr>
        <p:txBody>
          <a:bodyPr rtlCol="0">
            <a:norm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Primer premio del CNR de Toulouse y primer premio de música de cámara en las clases de Marc </a:t>
            </a:r>
            <a:r>
              <a:rPr lang="es-ES" sz="1200" b="1" dirty="0" err="1">
                <a:solidFill>
                  <a:srgbClr val="002060"/>
                </a:solidFill>
              </a:rPr>
              <a:t>Franceries</a:t>
            </a:r>
            <a:r>
              <a:rPr lang="es-ES" sz="1200" b="1" dirty="0">
                <a:solidFill>
                  <a:srgbClr val="002060"/>
                </a:solidFill>
              </a:rPr>
              <a:t> y Paul </a:t>
            </a:r>
            <a:r>
              <a:rPr lang="es-ES" sz="1200" b="1" dirty="0" err="1">
                <a:solidFill>
                  <a:srgbClr val="002060"/>
                </a:solidFill>
              </a:rPr>
              <a:t>Ferret</a:t>
            </a:r>
            <a:r>
              <a:rPr lang="es-ES" sz="1200" b="1" dirty="0">
                <a:solidFill>
                  <a:srgbClr val="002060"/>
                </a:solidFill>
              </a:rPr>
              <a:t>, Serge Di </a:t>
            </a:r>
            <a:r>
              <a:rPr lang="es-ES" sz="1200" b="1" dirty="0" err="1">
                <a:solidFill>
                  <a:srgbClr val="002060"/>
                </a:solidFill>
              </a:rPr>
              <a:t>Mosole</a:t>
            </a:r>
            <a:r>
              <a:rPr lang="es-ES" sz="1200" b="1" dirty="0">
                <a:solidFill>
                  <a:srgbClr val="002060"/>
                </a:solidFill>
              </a:rPr>
              <a:t> amplía su horizonte musical trabajando con el maestro cubano Manuel Barrueco y recibirá de sus manos el diploma internacional de interpretación.  Paralelamente a su carrera como concertista y docente, contribuye a ampliar el repertorio guitarrístico, sus composiciones son publicadas por Ediciones </a:t>
            </a:r>
            <a:r>
              <a:rPr lang="es-ES" sz="1200" b="1" dirty="0" err="1">
                <a:solidFill>
                  <a:srgbClr val="002060"/>
                </a:solidFill>
              </a:rPr>
              <a:t>Soldano</a:t>
            </a:r>
            <a:r>
              <a:rPr lang="es-ES" sz="1200" b="1" dirty="0">
                <a:solidFill>
                  <a:srgbClr val="002060"/>
                </a:solidFill>
              </a:rPr>
              <a:t> y </a:t>
            </a:r>
            <a:r>
              <a:rPr lang="es-ES" sz="1200" b="1" dirty="0" err="1">
                <a:solidFill>
                  <a:srgbClr val="002060"/>
                </a:solidFill>
              </a:rPr>
              <a:t>Productions</a:t>
            </a:r>
            <a:r>
              <a:rPr lang="es-ES" sz="1200" b="1" dirty="0">
                <a:solidFill>
                  <a:srgbClr val="002060"/>
                </a:solidFill>
              </a:rPr>
              <a:t> </a:t>
            </a:r>
            <a:r>
              <a:rPr lang="es-ES" sz="1200" b="1" dirty="0" err="1">
                <a:solidFill>
                  <a:srgbClr val="002060"/>
                </a:solidFill>
              </a:rPr>
              <a:t>d'oz</a:t>
            </a:r>
            <a:r>
              <a:rPr lang="es-ES" sz="1200" b="1" dirty="0">
                <a:solidFill>
                  <a:srgbClr val="002060"/>
                </a:solidFill>
              </a:rPr>
              <a:t> (Canadá y territorio americano) algunas piezas didácticas son seleccionadas por la FFEM y CMF para concurso para conservatorios y escuelas de </a:t>
            </a:r>
            <a:r>
              <a:rPr lang="es-ES" sz="1200" b="1" dirty="0" err="1">
                <a:solidFill>
                  <a:srgbClr val="002060"/>
                </a:solidFill>
              </a:rPr>
              <a:t>música.Estas</a:t>
            </a:r>
            <a:r>
              <a:rPr lang="es-ES" sz="1200" b="1" dirty="0">
                <a:solidFill>
                  <a:srgbClr val="002060"/>
                </a:solidFill>
              </a:rPr>
              <a:t> obras están dedicadas a artistas reconocidos con prólogos como "Sergio y </a:t>
            </a:r>
            <a:r>
              <a:rPr lang="es-ES" sz="1200" b="1" dirty="0" err="1">
                <a:solidFill>
                  <a:srgbClr val="002060"/>
                </a:solidFill>
              </a:rPr>
              <a:t>Odair</a:t>
            </a:r>
            <a:r>
              <a:rPr lang="es-ES" sz="1200" b="1" dirty="0">
                <a:solidFill>
                  <a:srgbClr val="002060"/>
                </a:solidFill>
              </a:rPr>
              <a:t> Assad", "</a:t>
            </a:r>
            <a:r>
              <a:rPr lang="es-ES" sz="1200" b="1" dirty="0" err="1">
                <a:solidFill>
                  <a:srgbClr val="002060"/>
                </a:solidFill>
              </a:rPr>
              <a:t>Arnaud</a:t>
            </a:r>
            <a:r>
              <a:rPr lang="es-ES" sz="1200" b="1" dirty="0">
                <a:solidFill>
                  <a:srgbClr val="002060"/>
                </a:solidFill>
              </a:rPr>
              <a:t> </a:t>
            </a:r>
            <a:r>
              <a:rPr lang="es-ES" sz="1200" b="1" dirty="0" err="1">
                <a:solidFill>
                  <a:srgbClr val="002060"/>
                </a:solidFill>
              </a:rPr>
              <a:t>Dumond</a:t>
            </a:r>
            <a:r>
              <a:rPr lang="es-ES" sz="1200" b="1" dirty="0">
                <a:solidFill>
                  <a:srgbClr val="002060"/>
                </a:solidFill>
              </a:rPr>
              <a:t>", "Jorge Cardoso", "Eric </a:t>
            </a:r>
            <a:r>
              <a:rPr lang="es-ES" sz="1200" b="1" dirty="0" err="1">
                <a:solidFill>
                  <a:srgbClr val="002060"/>
                </a:solidFill>
              </a:rPr>
              <a:t>Franceries</a:t>
            </a:r>
            <a:r>
              <a:rPr lang="es-ES" sz="1200" b="1" dirty="0">
                <a:solidFill>
                  <a:srgbClr val="002060"/>
                </a:solidFill>
              </a:rPr>
              <a:t>", "</a:t>
            </a:r>
            <a:r>
              <a:rPr lang="es-ES" sz="1200" b="1" dirty="0" err="1">
                <a:solidFill>
                  <a:srgbClr val="002060"/>
                </a:solidFill>
              </a:rPr>
              <a:t>Raul</a:t>
            </a:r>
            <a:r>
              <a:rPr lang="es-ES" sz="1200" b="1" dirty="0">
                <a:solidFill>
                  <a:srgbClr val="002060"/>
                </a:solidFill>
              </a:rPr>
              <a:t> Maldonado", "Antonio Lauro", "el dúo Themis", " Alexandre </a:t>
            </a:r>
            <a:r>
              <a:rPr lang="es-ES" sz="1200" b="1" dirty="0" err="1">
                <a:solidFill>
                  <a:srgbClr val="002060"/>
                </a:solidFill>
              </a:rPr>
              <a:t>Bernoud</a:t>
            </a:r>
            <a:r>
              <a:rPr lang="es-ES" sz="1200" b="1" dirty="0">
                <a:solidFill>
                  <a:srgbClr val="002060"/>
                </a:solidFill>
              </a:rPr>
              <a:t>" y se citan regularmente en la "revista de guitarra clásica" de Francia y en la "revista de guitarra clásica" de los Estados </a:t>
            </a:r>
            <a:r>
              <a:rPr lang="es-ES" sz="1200" b="1" dirty="0" err="1">
                <a:solidFill>
                  <a:srgbClr val="002060"/>
                </a:solidFill>
              </a:rPr>
              <a:t>Unidos.En</a:t>
            </a:r>
            <a:r>
              <a:rPr lang="es-ES" sz="1200" b="1" dirty="0">
                <a:solidFill>
                  <a:srgbClr val="002060"/>
                </a:solidFill>
              </a:rPr>
              <a:t> (1994) se editó un primer CD dedicado a los compositores hispanoamericanos, que fue muy bien recibido en la revista "les </a:t>
            </a:r>
            <a:r>
              <a:rPr lang="es-ES" sz="1200" b="1" dirty="0" err="1">
                <a:solidFill>
                  <a:srgbClr val="002060"/>
                </a:solidFill>
              </a:rPr>
              <a:t>cahiers</a:t>
            </a:r>
            <a:r>
              <a:rPr lang="es-ES" sz="1200" b="1" dirty="0">
                <a:solidFill>
                  <a:srgbClr val="002060"/>
                </a:solidFill>
              </a:rPr>
              <a:t> de la </a:t>
            </a:r>
            <a:r>
              <a:rPr lang="es-ES" sz="1200" b="1" dirty="0" err="1">
                <a:solidFill>
                  <a:srgbClr val="002060"/>
                </a:solidFill>
              </a:rPr>
              <a:t>guitar".Al</a:t>
            </a:r>
            <a:r>
              <a:rPr lang="es-ES" sz="1200" b="1" dirty="0">
                <a:solidFill>
                  <a:srgbClr val="002060"/>
                </a:solidFill>
              </a:rPr>
              <a:t> año siguiente se forma el dúo y seguirán varias giras de conciertos en Francia y próximamente en Canadá, un primer CD (2014) que lleva el título "de Bach a Piazzolla" recibe una muy buena acogida en "revista de guitarra </a:t>
            </a:r>
            <a:r>
              <a:rPr lang="es-ES" sz="1200" b="1" dirty="0" err="1">
                <a:solidFill>
                  <a:srgbClr val="002060"/>
                </a:solidFill>
              </a:rPr>
              <a:t>clásica".Paralelamente</a:t>
            </a:r>
            <a:r>
              <a:rPr lang="es-ES" sz="1200" b="1" dirty="0">
                <a:solidFill>
                  <a:srgbClr val="002060"/>
                </a:solidFill>
              </a:rPr>
              <a:t> de 2006 a 2010, sus composiciones ilustraron los documentales de FR3 "raíces y alas". Lanzamiento en 2018 de su último álbum doble de 60 composiciones, muy buenas críticas en "revista de guitarra </a:t>
            </a:r>
            <a:r>
              <a:rPr lang="es-ES" sz="1200" b="1" dirty="0" err="1">
                <a:solidFill>
                  <a:srgbClr val="002060"/>
                </a:solidFill>
              </a:rPr>
              <a:t>clásica".En</a:t>
            </a:r>
            <a:r>
              <a:rPr lang="es-ES" sz="1200" b="1" dirty="0">
                <a:solidFill>
                  <a:srgbClr val="002060"/>
                </a:solidFill>
              </a:rPr>
              <a:t> 2019 ediciones IMD "difusión musical internacional" la incluyeron en su catálogo para América Latina y Japón,</a:t>
            </a:r>
            <a:endParaRPr lang="fr-FR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12812" y="838201"/>
            <a:ext cx="4800600" cy="914399"/>
          </a:xfrm>
        </p:spPr>
        <p:txBody>
          <a:bodyPr rtlCol="0">
            <a:normAutofit/>
          </a:bodyPr>
          <a:lstStyle/>
          <a:p>
            <a:pPr rtl="0"/>
            <a:r>
              <a:rPr lang="fr-FR" sz="2000" b="1" dirty="0"/>
              <a:t>Biographie Christophe </a:t>
            </a:r>
            <a:r>
              <a:rPr lang="fr-FR" sz="2000" b="1" dirty="0" err="1"/>
              <a:t>Neuhauser</a:t>
            </a:r>
            <a:endParaRPr lang="fr-FR" sz="2000" b="1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r="17840"/>
          <a:stretch>
            <a:fillRect/>
          </a:stretch>
        </p:blipFill>
        <p:spPr>
          <a:xfrm>
            <a:off x="1154654" y="2057401"/>
            <a:ext cx="3226353" cy="3891101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46812" y="533400"/>
            <a:ext cx="3858207" cy="5867400"/>
          </a:xfrm>
        </p:spPr>
        <p:txBody>
          <a:bodyPr rtlCol="0">
            <a:normAutofit/>
          </a:bodyPr>
          <a:lstStyle/>
          <a:p>
            <a:r>
              <a:rPr lang="es-ES" sz="1200" b="1" dirty="0" err="1">
                <a:solidFill>
                  <a:srgbClr val="002060"/>
                </a:solidFill>
              </a:rPr>
              <a:t>Christophe</a:t>
            </a:r>
            <a:r>
              <a:rPr lang="es-ES" sz="1200" b="1" dirty="0">
                <a:solidFill>
                  <a:srgbClr val="002060"/>
                </a:solidFill>
              </a:rPr>
              <a:t> </a:t>
            </a:r>
            <a:r>
              <a:rPr lang="es-ES" sz="1200" b="1" dirty="0" err="1">
                <a:solidFill>
                  <a:srgbClr val="002060"/>
                </a:solidFill>
              </a:rPr>
              <a:t>Neuhauser</a:t>
            </a:r>
            <a:r>
              <a:rPr lang="es-ES" sz="1200" b="1" dirty="0">
                <a:solidFill>
                  <a:srgbClr val="002060"/>
                </a:solidFill>
              </a:rPr>
              <a:t> se unió a la clase del Maestro Alexandre </a:t>
            </a:r>
            <a:r>
              <a:rPr lang="es-ES" sz="1200" b="1" dirty="0" err="1">
                <a:solidFill>
                  <a:srgbClr val="002060"/>
                </a:solidFill>
              </a:rPr>
              <a:t>Lagoya</a:t>
            </a:r>
            <a:r>
              <a:rPr lang="es-ES" sz="1200" b="1" dirty="0">
                <a:solidFill>
                  <a:srgbClr val="002060"/>
                </a:solidFill>
              </a:rPr>
              <a:t> en el CNSM de París en la que ganó el primer </a:t>
            </a:r>
            <a:r>
              <a:rPr lang="es-ES" sz="1200" b="1" dirty="0" err="1">
                <a:solidFill>
                  <a:srgbClr val="002060"/>
                </a:solidFill>
              </a:rPr>
              <a:t>premio.Perfeccionó</a:t>
            </a:r>
            <a:r>
              <a:rPr lang="es-ES" sz="1200" b="1" dirty="0">
                <a:solidFill>
                  <a:srgbClr val="002060"/>
                </a:solidFill>
              </a:rPr>
              <a:t> su arte trabajando con prestigiosos guitarristas como "Alirio </a:t>
            </a:r>
            <a:r>
              <a:rPr lang="es-ES" sz="1200" b="1" dirty="0" err="1">
                <a:solidFill>
                  <a:srgbClr val="002060"/>
                </a:solidFill>
              </a:rPr>
              <a:t>Diaz</a:t>
            </a:r>
            <a:r>
              <a:rPr lang="es-ES" sz="1200" b="1" dirty="0">
                <a:solidFill>
                  <a:srgbClr val="002060"/>
                </a:solidFill>
              </a:rPr>
              <a:t>", "</a:t>
            </a:r>
            <a:r>
              <a:rPr lang="es-ES" sz="1200" b="1" dirty="0" err="1">
                <a:solidFill>
                  <a:srgbClr val="002060"/>
                </a:solidFill>
              </a:rPr>
              <a:t>Léo</a:t>
            </a:r>
            <a:r>
              <a:rPr lang="es-ES" sz="1200" b="1" dirty="0">
                <a:solidFill>
                  <a:srgbClr val="002060"/>
                </a:solidFill>
              </a:rPr>
              <a:t> </a:t>
            </a:r>
            <a:r>
              <a:rPr lang="es-ES" sz="1200" b="1" dirty="0" err="1">
                <a:solidFill>
                  <a:srgbClr val="002060"/>
                </a:solidFill>
              </a:rPr>
              <a:t>Brouwer</a:t>
            </a:r>
            <a:r>
              <a:rPr lang="es-ES" sz="1200" b="1" dirty="0">
                <a:solidFill>
                  <a:srgbClr val="002060"/>
                </a:solidFill>
              </a:rPr>
              <a:t>".Su primer CD dedicado a los compositores hispanoamericanos nos lleva tras los pasos de Francisco </a:t>
            </a:r>
            <a:r>
              <a:rPr lang="es-ES" sz="1200" b="1" dirty="0" err="1">
                <a:solidFill>
                  <a:srgbClr val="002060"/>
                </a:solidFill>
              </a:rPr>
              <a:t>Tárrega</a:t>
            </a:r>
            <a:r>
              <a:rPr lang="es-ES" sz="1200" b="1" dirty="0">
                <a:solidFill>
                  <a:srgbClr val="002060"/>
                </a:solidFill>
              </a:rPr>
              <a:t>, </a:t>
            </a:r>
            <a:r>
              <a:rPr lang="es-ES" sz="1200" b="1" dirty="0" err="1">
                <a:solidFill>
                  <a:srgbClr val="002060"/>
                </a:solidFill>
              </a:rPr>
              <a:t>Heitor</a:t>
            </a:r>
            <a:r>
              <a:rPr lang="es-ES" sz="1200" b="1" dirty="0">
                <a:solidFill>
                  <a:srgbClr val="002060"/>
                </a:solidFill>
              </a:rPr>
              <a:t> Villa Lobos, Isaac </a:t>
            </a:r>
            <a:r>
              <a:rPr lang="es-ES" sz="1200" b="1" dirty="0" err="1">
                <a:solidFill>
                  <a:srgbClr val="002060"/>
                </a:solidFill>
              </a:rPr>
              <a:t>Albeniz</a:t>
            </a:r>
            <a:r>
              <a:rPr lang="es-ES" sz="1200" b="1" dirty="0">
                <a:solidFill>
                  <a:srgbClr val="002060"/>
                </a:solidFill>
              </a:rPr>
              <a:t> y tantos otros grandes nombres de la historia de la guitarra. Este discípulo de Alejandro se hará notar durante el concierto dedicado a Joaquim Rodrigo. interpretando "la fantasía para un caballero", el "concierto de </a:t>
            </a:r>
            <a:r>
              <a:rPr lang="es-ES" sz="1200" b="1" dirty="0" err="1">
                <a:solidFill>
                  <a:srgbClr val="002060"/>
                </a:solidFill>
              </a:rPr>
              <a:t>aranjuez</a:t>
            </a:r>
            <a:r>
              <a:rPr lang="es-ES" sz="1200" b="1" dirty="0">
                <a:solidFill>
                  <a:srgbClr val="002060"/>
                </a:solidFill>
              </a:rPr>
              <a:t>" acompañado por la orquesta "movimiento 12".Desde hace 25 años formando el dúo Di </a:t>
            </a:r>
            <a:r>
              <a:rPr lang="es-ES" sz="1200" b="1" dirty="0" err="1">
                <a:solidFill>
                  <a:srgbClr val="002060"/>
                </a:solidFill>
              </a:rPr>
              <a:t>Mosole-Neuhauser</a:t>
            </a:r>
            <a:r>
              <a:rPr lang="es-ES" sz="1200" b="1" dirty="0">
                <a:solidFill>
                  <a:srgbClr val="002060"/>
                </a:solidFill>
              </a:rPr>
              <a:t>, tocarán con la Orquesta de la Universidad de Toulouse el concierto para dos guitarras en Sol de Antonio </a:t>
            </a:r>
            <a:r>
              <a:rPr lang="es-ES" sz="1200" b="1" dirty="0" err="1">
                <a:solidFill>
                  <a:srgbClr val="002060"/>
                </a:solidFill>
              </a:rPr>
              <a:t>Vivaldi.En</a:t>
            </a:r>
            <a:r>
              <a:rPr lang="es-ES" sz="1200" b="1" dirty="0">
                <a:solidFill>
                  <a:srgbClr val="002060"/>
                </a:solidFill>
              </a:rPr>
              <a:t> 2014 graba con Serge Di </a:t>
            </a:r>
            <a:r>
              <a:rPr lang="es-ES" sz="1200" b="1" dirty="0" err="1">
                <a:solidFill>
                  <a:srgbClr val="002060"/>
                </a:solidFill>
              </a:rPr>
              <a:t>Mosole</a:t>
            </a:r>
            <a:r>
              <a:rPr lang="es-ES" sz="1200" b="1" dirty="0">
                <a:solidFill>
                  <a:srgbClr val="002060"/>
                </a:solidFill>
              </a:rPr>
              <a:t> el CD "de Bach a Piazzolla" en el programa de obras de Soler, </a:t>
            </a:r>
            <a:r>
              <a:rPr lang="es-ES" sz="1200" b="1" dirty="0" err="1">
                <a:solidFill>
                  <a:srgbClr val="002060"/>
                </a:solidFill>
              </a:rPr>
              <a:t>Scarlatti</a:t>
            </a:r>
            <a:r>
              <a:rPr lang="es-ES" sz="1200" b="1" dirty="0">
                <a:solidFill>
                  <a:srgbClr val="002060"/>
                </a:solidFill>
              </a:rPr>
              <a:t>, Bach, </a:t>
            </a:r>
            <a:r>
              <a:rPr lang="es-ES" sz="1200" b="1" dirty="0" err="1">
                <a:solidFill>
                  <a:srgbClr val="002060"/>
                </a:solidFill>
              </a:rPr>
              <a:t>Handel</a:t>
            </a:r>
            <a:r>
              <a:rPr lang="es-ES" sz="1200" b="1" dirty="0">
                <a:solidFill>
                  <a:srgbClr val="002060"/>
                </a:solidFill>
              </a:rPr>
              <a:t>, Sor, Granados, De Falla, Cardoso, </a:t>
            </a:r>
            <a:r>
              <a:rPr lang="es-ES" sz="1200" b="1" dirty="0" err="1">
                <a:solidFill>
                  <a:srgbClr val="002060"/>
                </a:solidFill>
              </a:rPr>
              <a:t>Piazzolla.Estas</a:t>
            </a:r>
            <a:r>
              <a:rPr lang="es-ES" sz="1200" b="1" dirty="0">
                <a:solidFill>
                  <a:srgbClr val="002060"/>
                </a:solidFill>
              </a:rPr>
              <a:t> composiciones están publicadas por Ediciones </a:t>
            </a:r>
            <a:r>
              <a:rPr lang="es-ES" sz="1200" b="1" dirty="0" err="1">
                <a:solidFill>
                  <a:srgbClr val="002060"/>
                </a:solidFill>
              </a:rPr>
              <a:t>Soldano</a:t>
            </a:r>
            <a:r>
              <a:rPr lang="es-ES" sz="1200" b="1" dirty="0">
                <a:solidFill>
                  <a:srgbClr val="002060"/>
                </a:solidFill>
              </a:rPr>
              <a:t>.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654" y="685800"/>
            <a:ext cx="8759131" cy="9144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r-FR" dirty="0"/>
              <a:t>Sponsor</a:t>
            </a:r>
            <a:br>
              <a:rPr lang="fr-FR" dirty="0"/>
            </a:br>
            <a:r>
              <a:rPr lang="fr-FR" dirty="0"/>
              <a:t> « Royal </a:t>
            </a:r>
            <a:r>
              <a:rPr lang="fr-FR" dirty="0" err="1"/>
              <a:t>classic</a:t>
            </a:r>
            <a:r>
              <a:rPr lang="fr-FR" dirty="0"/>
              <a:t> string »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22" y="2362200"/>
            <a:ext cx="1780194" cy="3657600"/>
          </a:xfr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654" y="609600"/>
            <a:ext cx="9206958" cy="1219200"/>
          </a:xfrm>
        </p:spPr>
        <p:txBody>
          <a:bodyPr rtlCol="0"/>
          <a:lstStyle/>
          <a:p>
            <a:pPr algn="ctr" rtl="0"/>
            <a:r>
              <a:rPr lang="fr-FR" sz="3200" dirty="0"/>
              <a:t>Interview "</a:t>
            </a:r>
            <a:r>
              <a:rPr lang="fr-FR" sz="3200" dirty="0" err="1"/>
              <a:t>Musicoguia</a:t>
            </a:r>
            <a:r>
              <a:rPr lang="fr-FR" sz="3200" dirty="0"/>
              <a:t> magazine" Spain-sponsor "Royal </a:t>
            </a:r>
            <a:r>
              <a:rPr lang="fr-FR" sz="3200" dirty="0" err="1"/>
              <a:t>classic</a:t>
            </a:r>
            <a:r>
              <a:rPr lang="fr-FR" sz="3200" dirty="0"/>
              <a:t> string"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531812" y="3200400"/>
            <a:ext cx="11506200" cy="2819400"/>
          </a:xfrm>
        </p:spPr>
        <p:txBody>
          <a:bodyPr rtlCol="0"/>
          <a:lstStyle/>
          <a:p>
            <a:r>
              <a:rPr lang="fr-FR" sz="2000" b="1" dirty="0">
                <a:solidFill>
                  <a:schemeClr val="tx2"/>
                </a:solidFill>
                <a:hlinkClick r:id="rId3"/>
              </a:rPr>
              <a:t>http://www.musicoguia.com/la-guitare-classique-pour-le-duo-di-mosole-neuhauser/</a:t>
            </a:r>
            <a:endParaRPr lang="fr-FR" sz="2000" b="1" dirty="0">
              <a:solidFill>
                <a:schemeClr val="tx2"/>
              </a:solidFill>
            </a:endParaRPr>
          </a:p>
          <a:p>
            <a:r>
              <a:rPr lang="fr-FR" sz="2000" b="1" dirty="0">
                <a:solidFill>
                  <a:schemeClr val="tx2"/>
                </a:solidFill>
                <a:hlinkClick r:id="rId4"/>
              </a:rPr>
              <a:t>http://www.royalclassics.com/catalogo_artista_detalle.htm?idioma=es&amp;id=53</a:t>
            </a:r>
            <a:endParaRPr lang="fr-FR" sz="2000" b="1" dirty="0">
              <a:solidFill>
                <a:schemeClr val="tx2"/>
              </a:solidFill>
            </a:endParaRPr>
          </a:p>
          <a:p>
            <a:endParaRPr lang="fr-FR" sz="2000" b="1" dirty="0">
              <a:solidFill>
                <a:schemeClr val="tx2"/>
              </a:solidFill>
            </a:endParaRPr>
          </a:p>
          <a:p>
            <a:endParaRPr lang="fr-FR" sz="2000" b="1" dirty="0">
              <a:solidFill>
                <a:schemeClr val="tx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33" y="4114800"/>
            <a:ext cx="3276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804" y="692696"/>
            <a:ext cx="5400600" cy="1008112"/>
          </a:xfrm>
        </p:spPr>
        <p:txBody>
          <a:bodyPr/>
          <a:lstStyle/>
          <a:p>
            <a:r>
              <a:rPr lang="fr-FR" sz="2400" b="1" dirty="0"/>
              <a:t>Cd Solo Christophe </a:t>
            </a:r>
            <a:r>
              <a:rPr lang="fr-FR" sz="2400" b="1" dirty="0" err="1"/>
              <a:t>Neuhauser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1200" b="1" dirty="0" err="1"/>
              <a:t>Albeniz</a:t>
            </a:r>
            <a:r>
              <a:rPr lang="fr-FR" sz="1200" b="1" dirty="0"/>
              <a:t>-Rodrigo-</a:t>
            </a:r>
            <a:r>
              <a:rPr lang="fr-FR" sz="1200" b="1" dirty="0" err="1"/>
              <a:t>Tarrega</a:t>
            </a:r>
            <a:r>
              <a:rPr lang="fr-FR" sz="1200" b="1" dirty="0"/>
              <a:t>-</a:t>
            </a:r>
            <a:r>
              <a:rPr lang="fr-FR" sz="1200" b="1" dirty="0" err="1"/>
              <a:t>Malats</a:t>
            </a:r>
            <a:r>
              <a:rPr lang="fr-FR" sz="1200" b="1" dirty="0"/>
              <a:t>- </a:t>
            </a:r>
            <a:r>
              <a:rPr lang="fr-FR" sz="1200" b="1" dirty="0" err="1"/>
              <a:t>Lauro</a:t>
            </a:r>
            <a:r>
              <a:rPr lang="fr-FR" sz="1200" b="1" dirty="0"/>
              <a:t>-</a:t>
            </a:r>
            <a:r>
              <a:rPr lang="fr-FR" sz="1200" b="1" dirty="0" err="1"/>
              <a:t>Lobos</a:t>
            </a:r>
            <a:r>
              <a:rPr lang="fr-FR" sz="1200" b="1" dirty="0"/>
              <a:t>-</a:t>
            </a:r>
            <a:r>
              <a:rPr lang="fr-FR" sz="1200" b="1" dirty="0" err="1"/>
              <a:t>Pernambuco</a:t>
            </a:r>
            <a:r>
              <a:rPr lang="fr-FR" sz="1200" b="1" dirty="0"/>
              <a:t>-Ponce</a:t>
            </a:r>
            <a:br>
              <a:rPr lang="fr-FR" sz="1200" b="1" dirty="0"/>
            </a:br>
            <a:r>
              <a:rPr lang="fr-FR" sz="1200" b="1" dirty="0" err="1"/>
              <a:t>Semenzato</a:t>
            </a:r>
            <a:r>
              <a:rPr lang="fr-FR" sz="1200" b="1" dirty="0"/>
              <a:t>-Cabral-</a:t>
            </a:r>
            <a:r>
              <a:rPr lang="fr-FR" sz="1200" b="1" dirty="0" err="1"/>
              <a:t>Neuhauser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98468" y="579262"/>
            <a:ext cx="3816424" cy="2921746"/>
          </a:xfrm>
        </p:spPr>
        <p:txBody>
          <a:bodyPr>
            <a:norm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Christophe </a:t>
            </a:r>
            <a:r>
              <a:rPr lang="fr-FR" sz="1600" b="1" dirty="0" err="1">
                <a:solidFill>
                  <a:srgbClr val="002060"/>
                </a:solidFill>
              </a:rPr>
              <a:t>Neuhauser</a:t>
            </a:r>
            <a:r>
              <a:rPr lang="fr-FR" sz="1600" b="1" dirty="0">
                <a:solidFill>
                  <a:srgbClr val="002060"/>
                </a:solidFill>
              </a:rPr>
              <a:t> </a:t>
            </a:r>
            <a:r>
              <a:rPr lang="fr-FR" sz="1600" b="1" dirty="0" err="1">
                <a:solidFill>
                  <a:srgbClr val="002060"/>
                </a:solidFill>
              </a:rPr>
              <a:t>mejilla</a:t>
            </a:r>
            <a:r>
              <a:rPr lang="fr-FR" sz="1600" b="1" dirty="0">
                <a:solidFill>
                  <a:srgbClr val="002060"/>
                </a:solidFill>
              </a:rPr>
              <a:t>:</a:t>
            </a:r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 err="1">
                <a:solidFill>
                  <a:srgbClr val="002060"/>
                </a:solidFill>
              </a:rPr>
              <a:t>Albeniz</a:t>
            </a:r>
            <a:r>
              <a:rPr lang="fr-FR" sz="1600" b="1" dirty="0">
                <a:solidFill>
                  <a:srgbClr val="002060"/>
                </a:solidFill>
              </a:rPr>
              <a:t>-Rodrigo-</a:t>
            </a:r>
            <a:r>
              <a:rPr lang="fr-FR" sz="1600" b="1" dirty="0" err="1">
                <a:solidFill>
                  <a:srgbClr val="002060"/>
                </a:solidFill>
              </a:rPr>
              <a:t>Tarrega</a:t>
            </a:r>
            <a:r>
              <a:rPr lang="fr-FR" sz="1600" b="1" dirty="0">
                <a:solidFill>
                  <a:srgbClr val="002060"/>
                </a:solidFill>
              </a:rPr>
              <a:t>-</a:t>
            </a:r>
            <a:r>
              <a:rPr lang="fr-FR" sz="1600" b="1" dirty="0" err="1">
                <a:solidFill>
                  <a:srgbClr val="002060"/>
                </a:solidFill>
              </a:rPr>
              <a:t>Lobos-Malats</a:t>
            </a:r>
            <a:r>
              <a:rPr lang="fr-FR" sz="1600" b="1" dirty="0">
                <a:solidFill>
                  <a:srgbClr val="002060"/>
                </a:solidFill>
              </a:rPr>
              <a:t>- </a:t>
            </a:r>
            <a:r>
              <a:rPr lang="fr-FR" sz="1600" b="1" dirty="0" err="1">
                <a:solidFill>
                  <a:srgbClr val="002060"/>
                </a:solidFill>
              </a:rPr>
              <a:t>Lauro</a:t>
            </a:r>
            <a:r>
              <a:rPr lang="fr-FR" sz="1600" b="1" dirty="0">
                <a:solidFill>
                  <a:srgbClr val="002060"/>
                </a:solidFill>
              </a:rPr>
              <a:t>-Pernambuco-Ponce-</a:t>
            </a:r>
            <a:r>
              <a:rPr lang="fr-FR" sz="1600" b="1" dirty="0" err="1">
                <a:solidFill>
                  <a:srgbClr val="002060"/>
                </a:solidFill>
              </a:rPr>
              <a:t>Semenzato</a:t>
            </a:r>
            <a:r>
              <a:rPr lang="fr-FR" sz="1600" b="1" dirty="0">
                <a:solidFill>
                  <a:srgbClr val="002060"/>
                </a:solidFill>
              </a:rPr>
              <a:t>-Cabral-</a:t>
            </a:r>
            <a:r>
              <a:rPr lang="fr-FR" sz="1600" b="1" dirty="0" err="1">
                <a:solidFill>
                  <a:srgbClr val="002060"/>
                </a:solidFill>
              </a:rPr>
              <a:t>Neuhauser</a:t>
            </a:r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/>
              <a:t/>
            </a:r>
            <a:br>
              <a:rPr lang="fr-FR" sz="1600" b="1" dirty="0"/>
            </a:b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132856"/>
            <a:ext cx="4050792" cy="42214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2623077"/>
            <a:ext cx="3833411" cy="37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6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9836" y="620688"/>
            <a:ext cx="4349892" cy="1368152"/>
          </a:xfrm>
        </p:spPr>
        <p:txBody>
          <a:bodyPr/>
          <a:lstStyle/>
          <a:p>
            <a:r>
              <a:rPr lang="fr-FR" sz="2400" b="1" dirty="0">
                <a:solidFill>
                  <a:schemeClr val="bg1"/>
                </a:solidFill>
              </a:rPr>
              <a:t>Cd Solo Serge Di </a:t>
            </a:r>
            <a:r>
              <a:rPr lang="fr-FR" sz="2400" b="1" dirty="0" err="1">
                <a:solidFill>
                  <a:schemeClr val="bg1"/>
                </a:solidFill>
              </a:rPr>
              <a:t>Mosole</a:t>
            </a:r>
            <a:r>
              <a:rPr lang="fr-FR" sz="2400" dirty="0">
                <a:solidFill>
                  <a:schemeClr val="bg1"/>
                </a:solidFill>
              </a:rPr>
              <a:t/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1400" b="1" dirty="0" err="1">
                <a:solidFill>
                  <a:schemeClr val="bg1"/>
                </a:solidFill>
              </a:rPr>
              <a:t>Lobos</a:t>
            </a:r>
            <a:r>
              <a:rPr lang="fr-FR" sz="1400" b="1" dirty="0">
                <a:solidFill>
                  <a:schemeClr val="bg1"/>
                </a:solidFill>
              </a:rPr>
              <a:t>-</a:t>
            </a:r>
            <a:r>
              <a:rPr lang="fr-FR" sz="1400" b="1" dirty="0" err="1">
                <a:solidFill>
                  <a:schemeClr val="bg1"/>
                </a:solidFill>
              </a:rPr>
              <a:t>Lauro</a:t>
            </a:r>
            <a:r>
              <a:rPr lang="fr-FR" sz="1400" b="1" dirty="0">
                <a:solidFill>
                  <a:schemeClr val="bg1"/>
                </a:solidFill>
              </a:rPr>
              <a:t>-</a:t>
            </a:r>
            <a:r>
              <a:rPr lang="fr-FR" sz="1400" b="1" dirty="0" err="1">
                <a:solidFill>
                  <a:schemeClr val="bg1"/>
                </a:solidFill>
              </a:rPr>
              <a:t>Temerario</a:t>
            </a:r>
            <a:r>
              <a:rPr lang="fr-FR" sz="1400" b="1" dirty="0">
                <a:solidFill>
                  <a:schemeClr val="bg1"/>
                </a:solidFill>
              </a:rPr>
              <a:t>-</a:t>
            </a:r>
            <a:r>
              <a:rPr lang="fr-FR" sz="1400" b="1" dirty="0" err="1">
                <a:solidFill>
                  <a:schemeClr val="bg1"/>
                </a:solidFill>
              </a:rPr>
              <a:t>Neves</a:t>
            </a:r>
            <a:r>
              <a:rPr lang="fr-FR" sz="1400" b="1" dirty="0">
                <a:solidFill>
                  <a:schemeClr val="bg1"/>
                </a:solidFill>
              </a:rPr>
              <a:t>-Oliva-Barrios-    Di </a:t>
            </a:r>
            <a:r>
              <a:rPr lang="fr-FR" sz="1400" b="1" dirty="0" err="1">
                <a:solidFill>
                  <a:schemeClr val="bg1"/>
                </a:solidFill>
              </a:rPr>
              <a:t>Mosole</a:t>
            </a:r>
            <a:r>
              <a:rPr lang="fr-FR" sz="1400" b="1" dirty="0">
                <a:solidFill>
                  <a:schemeClr val="bg1"/>
                </a:solidFill>
              </a:rPr>
              <a:t>.</a:t>
            </a:r>
            <a:br>
              <a:rPr lang="fr-FR" sz="1400" b="1" dirty="0">
                <a:solidFill>
                  <a:schemeClr val="bg1"/>
                </a:solidFill>
              </a:rPr>
            </a:br>
            <a:r>
              <a:rPr lang="fr-FR" sz="1400" b="1" dirty="0">
                <a:solidFill>
                  <a:schemeClr val="bg1"/>
                </a:solidFill>
              </a:rPr>
              <a:t/>
            </a:r>
            <a:br>
              <a:rPr lang="fr-FR" sz="1400" b="1" dirty="0">
                <a:solidFill>
                  <a:schemeClr val="bg1"/>
                </a:solidFill>
              </a:rPr>
            </a:b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803332"/>
            <a:ext cx="4752528" cy="40324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64" y="2492896"/>
            <a:ext cx="3832936" cy="3861048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6893764" y="1700808"/>
            <a:ext cx="3756566" cy="72008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Serge Di </a:t>
            </a:r>
            <a:r>
              <a:rPr lang="fr-FR" b="1" dirty="0"/>
              <a:t>Mosole </a:t>
            </a:r>
            <a:r>
              <a:rPr lang="fr-FR" b="1" dirty="0" err="1" smtClean="0"/>
              <a:t>mejilla</a:t>
            </a:r>
            <a:endParaRPr lang="fr-FR" b="1" dirty="0" smtClean="0"/>
          </a:p>
          <a:p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b="1" dirty="0"/>
              <a:t>Latina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23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1844" y="620688"/>
            <a:ext cx="5040560" cy="2283824"/>
          </a:xfrm>
        </p:spPr>
        <p:txBody>
          <a:bodyPr/>
          <a:lstStyle/>
          <a:p>
            <a:r>
              <a:rPr lang="fr-FR" sz="2400" b="1" dirty="0"/>
              <a:t>Cd Duo Di </a:t>
            </a:r>
            <a:r>
              <a:rPr lang="fr-FR" sz="2400" b="1" dirty="0" err="1"/>
              <a:t>Mosole-Neuhauser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1400" b="1" dirty="0"/>
              <a:t>Soler-Scarlatti-Bach-Haendel-</a:t>
            </a:r>
            <a:r>
              <a:rPr lang="fr-FR" sz="1400" b="1" dirty="0" err="1"/>
              <a:t>Sor</a:t>
            </a:r>
            <a:r>
              <a:rPr lang="fr-FR" sz="1400" b="1" dirty="0"/>
              <a:t>-Granados-De Falla-Piazzolla-Cardoso-</a:t>
            </a:r>
            <a:r>
              <a:rPr lang="fr-FR" sz="1400" b="1" dirty="0" err="1"/>
              <a:t>Neuhauser</a:t>
            </a:r>
            <a:r>
              <a:rPr lang="fr-FR" sz="1400" b="1" dirty="0"/>
              <a:t>-Di </a:t>
            </a:r>
            <a:r>
              <a:rPr lang="fr-FR" sz="1400" b="1" dirty="0" err="1"/>
              <a:t>Mosole</a:t>
            </a:r>
            <a:r>
              <a:rPr lang="fr-FR" sz="1400" b="1" dirty="0"/>
              <a:t/>
            </a:r>
            <a:br>
              <a:rPr lang="fr-FR" sz="1400" b="1" dirty="0"/>
            </a:br>
            <a:r>
              <a:rPr lang="fr-FR" sz="1400" b="1" dirty="0"/>
              <a:t/>
            </a:r>
            <a:br>
              <a:rPr lang="fr-FR" sz="1400" b="1" dirty="0"/>
            </a:br>
            <a:endParaRPr lang="fr-FR" sz="14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82444" y="332656"/>
            <a:ext cx="4320480" cy="2283824"/>
          </a:xfrm>
        </p:spPr>
        <p:txBody>
          <a:bodyPr>
            <a:norm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Le duo Di Mosole-</a:t>
            </a:r>
            <a:r>
              <a:rPr lang="fr-FR" sz="1600" b="1" dirty="0" err="1">
                <a:solidFill>
                  <a:srgbClr val="002060"/>
                </a:solidFill>
              </a:rPr>
              <a:t>Neuhauser</a:t>
            </a:r>
            <a:r>
              <a:rPr lang="fr-FR" sz="1600" b="1" dirty="0">
                <a:solidFill>
                  <a:srgbClr val="002060"/>
                </a:solidFill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</a:rPr>
              <a:t>mejilla</a:t>
            </a:r>
            <a:r>
              <a:rPr lang="fr-FR" sz="1600" b="1" dirty="0" smtClean="0">
                <a:solidFill>
                  <a:srgbClr val="002060"/>
                </a:solidFill>
              </a:rPr>
              <a:t>:</a:t>
            </a:r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400" b="1" dirty="0">
                <a:solidFill>
                  <a:srgbClr val="002060"/>
                </a:solidFill>
              </a:rPr>
              <a:t>Soler-Scarlatti-Bach-Haendel-</a:t>
            </a:r>
            <a:r>
              <a:rPr lang="fr-FR" sz="1400" b="1" dirty="0" err="1">
                <a:solidFill>
                  <a:srgbClr val="002060"/>
                </a:solidFill>
              </a:rPr>
              <a:t>Sor</a:t>
            </a:r>
            <a:r>
              <a:rPr lang="fr-FR" sz="1400" b="1" dirty="0">
                <a:solidFill>
                  <a:srgbClr val="002060"/>
                </a:solidFill>
              </a:rPr>
              <a:t>-Granados-De Falla-Piazzolla-Cardoso-</a:t>
            </a:r>
            <a:r>
              <a:rPr lang="fr-FR" sz="1400" b="1" dirty="0" err="1">
                <a:solidFill>
                  <a:srgbClr val="002060"/>
                </a:solidFill>
              </a:rPr>
              <a:t>Neuhauser</a:t>
            </a:r>
            <a:r>
              <a:rPr lang="fr-FR" sz="1400" b="1" dirty="0">
                <a:solidFill>
                  <a:srgbClr val="002060"/>
                </a:solidFill>
              </a:rPr>
              <a:t>-Di </a:t>
            </a:r>
            <a:r>
              <a:rPr lang="fr-FR" sz="1400" b="1" dirty="0" err="1">
                <a:solidFill>
                  <a:srgbClr val="002060"/>
                </a:solidFill>
              </a:rPr>
              <a:t>Mosole</a:t>
            </a:r>
            <a:endParaRPr lang="fr-FR" sz="1400" b="1" dirty="0">
              <a:solidFill>
                <a:srgbClr val="002060"/>
              </a:solidFill>
            </a:endParaRPr>
          </a:p>
          <a:p>
            <a:endParaRPr lang="fr-FR" sz="1400" b="1" dirty="0">
              <a:solidFill>
                <a:srgbClr val="002060"/>
              </a:solidFill>
            </a:endParaRPr>
          </a:p>
          <a:p>
            <a:endParaRPr lang="fr-FR" sz="1400" b="1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204864"/>
            <a:ext cx="4464496" cy="40190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2204864"/>
            <a:ext cx="54006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8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0879" y="1217184"/>
            <a:ext cx="4349892" cy="22838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70123" y="1700808"/>
            <a:ext cx="3756566" cy="50994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3" y="4086912"/>
            <a:ext cx="2146777" cy="229441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4" y="476671"/>
            <a:ext cx="2146777" cy="35010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35" y="476671"/>
            <a:ext cx="2145739" cy="350100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44" y="4050124"/>
            <a:ext cx="4429487" cy="233120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80" y="476671"/>
            <a:ext cx="2348060" cy="350100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476671"/>
            <a:ext cx="3124060" cy="361024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95" y="4149080"/>
            <a:ext cx="312770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65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Direction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gramme et présentation du duo" id="{E15F5581-2E18-451B-A07A-DCC984DB71A8}" vid="{252118DD-574B-4133-A774-EC49BD1A99ED}"/>
    </a:ext>
  </a:extLst>
</a:theme>
</file>

<file path=ppt/theme/theme2.xml><?xml version="1.0" encoding="utf-8"?>
<a:theme xmlns:a="http://schemas.openxmlformats.org/drawingml/2006/main" name="Thèm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programme et présentation du duo</Template>
  <TotalTime>145</TotalTime>
  <Words>725</Words>
  <Application>Microsoft Office PowerPoint</Application>
  <PresentationFormat>Personnalisé</PresentationFormat>
  <Paragraphs>88</Paragraphs>
  <Slides>15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Palatino Linotype</vt:lpstr>
      <vt:lpstr>Wingdings 3</vt:lpstr>
      <vt:lpstr>Direction Ion</vt:lpstr>
      <vt:lpstr>duo Di Mosole-Neuhauser Ganadores del concurso internacional "Opus artis París 2021</vt:lpstr>
      <vt:lpstr>Biographie Serge Di Mosole</vt:lpstr>
      <vt:lpstr>Biographie Christophe Neuhauser</vt:lpstr>
      <vt:lpstr>Sponsor  « Royal classic string »</vt:lpstr>
      <vt:lpstr>Interview "Musicoguia magazine" Spain-sponsor "Royal classic string"</vt:lpstr>
      <vt:lpstr>Cd Solo Christophe Neuhauser Albeniz-Rodrigo-Tarrega-Malats- Lauro-Lobos-Pernambuco-Ponce Semenzato-Cabral-Neuhauser </vt:lpstr>
      <vt:lpstr>Cd Solo Serge Di Mosole Lobos-Lauro-Temerario-Neves-Oliva-Barrios-    Di Mosole.  </vt:lpstr>
      <vt:lpstr>Cd Duo Di Mosole-Neuhauser Soler-Scarlatti-Bach-Haendel-Sor-Granados-De Falla-Piazzolla-Cardoso-Neuhauser-Di Mosole  </vt:lpstr>
      <vt:lpstr>Présentation PowerPoint</vt:lpstr>
      <vt:lpstr>Présentation PowerPoint</vt:lpstr>
      <vt:lpstr>Présentation PowerPoint</vt:lpstr>
      <vt:lpstr>Critiques « Guitare classique magazine » (France) Critiques » Classical guitar magazine (States) voir sur le site</vt:lpstr>
      <vt:lpstr>Duo Di Mosole-Neuhauser</vt:lpstr>
      <vt:lpstr>Un estilo, dos guitarras, 4 siglos de música</vt:lpstr>
      <vt:lpstr>Redes sociales - Sitio-plataformas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duo Di Mosole-Neuhauser</dc:title>
  <dc:creator>Microsoft</dc:creator>
  <cp:lastModifiedBy>Compte Microsoft</cp:lastModifiedBy>
  <cp:revision>17</cp:revision>
  <dcterms:created xsi:type="dcterms:W3CDTF">2020-12-13T09:39:33Z</dcterms:created>
  <dcterms:modified xsi:type="dcterms:W3CDTF">2023-04-26T10:44:48Z</dcterms:modified>
</cp:coreProperties>
</file>